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9" r:id="rId12"/>
    <p:sldId id="264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181B8-E438-F245-86B9-4B570F927AF7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F98C8-3DC5-1344-8CFF-08B51450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2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98C8-3DC5-1344-8CFF-08B51450D9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4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2324-FBF6-01A7-6B49-60B89CEDD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1A98-70FF-BD15-A039-82A695334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D41E6-54D8-B98A-DD79-B1EC185F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BAF49-A6F0-E49E-DCCF-560BEA0B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DFB60-A563-1495-86BB-4132CDCA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4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BACC-9B74-CB6A-282D-668550D2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909D29-EC26-721F-1905-4CD867811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DEAEB-74C3-3095-F9B1-9821C41F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9495D-631F-AB78-10DF-20483C45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853C0-C8A7-2396-FC64-F667528A5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23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12A45-4090-E43D-D826-4F57839C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22085-04C3-260D-1B63-F43DC7785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04C9-D9DE-24B7-E050-CF42C3A0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CD32C-39D1-0546-BFD1-A6637560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43E7F-6DD5-44CA-2271-163DCCA2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CD8F-161B-1AFE-E6E9-2EA60A21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0134B-64FA-A69A-7871-FA18BB349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FE28D-8552-06D8-689B-53681EC0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F4B37-ABBA-5F11-1412-6E4D34E9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F6669-B09D-EF24-FC62-E63A5B2C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8C0D-1572-E51B-A474-85FF1F895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B31B0-C9EF-BDC8-5E07-EACFA5C0C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1B216-B0C0-8BAC-299C-EAB4260F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61AB-0FF1-6EB7-C091-E1B80FA8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63EEF-46B8-6F3D-F2EF-0749D63B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3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0240-43A7-E1AA-00A1-EA40F33B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B61FE-34A3-DD1B-8833-600A22D76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70F90-B83D-4359-24AD-3E3A6D87A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0EE40-E0DA-0657-79B2-4EC8FBEB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27DE2-77BD-BBD5-CC14-6A631AE8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A01C5-4547-9D9E-4B85-853EE80A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D868-4634-C178-F9AF-A482EDEF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7FF76-24B3-224F-D273-5A20CF2C4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D066D-F363-CCA2-14C8-5842E9AF3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5BD2-7D51-B890-1614-E7F40B989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31AE8-6A1D-1FD9-B090-D6B9727DD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BA406-8A32-80A5-E55E-CAFDCBCC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3DA8E9-33B5-2F57-3EEA-DC447782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CAF73-E5E2-65A4-68EB-4FD1B4CA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5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A3D0-105C-1715-BA82-B8199042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491BC-5356-BCA8-C13E-D7EB7ABF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4B783-A528-1C22-081A-05E80A8B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58395-8B95-D8EE-8B48-F0A4A5C0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01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E6DFD-BB05-D692-1B24-AEC95AB2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64247-6AA6-E419-279F-5B9A900E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EBD28-698E-9AF8-76FA-0789B57F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9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7475-431F-7AD4-A0DE-C48D9F18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BB4C-DB1C-66D2-4180-E6D836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1C80F-C2D6-5E55-0437-62D7C1F70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5CD4F-EB2A-D515-9D5B-275F6BE27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1188C-28DC-E949-65DD-BABC5802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9ACB9-78A7-0183-54B5-8123080B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1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6210-EE19-3AB5-B582-B67E4E4E5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BF096-1A85-6DD0-A0B2-67710F11E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19025-EBEE-F096-8B8A-5846920A3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D9825-3254-A923-41D3-D0760C71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E6D3B-E1A3-8120-23FB-A5FA2E693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52184-594E-4D0E-7C2C-B642E303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75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99576-3761-8922-1BE1-8E891BE0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BCCCC-9B26-313D-8CA9-D45CC1570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8B458-6E44-FD52-DBEB-13F0F9826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09FE1-CECA-AD4D-8315-59A82D6D522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141C1-D01F-37C0-6ABA-A8DA77DF5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4AB27-D93A-0C9E-D261-EFFD4B22A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7D375-006F-594C-94F7-3BAF12E4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0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ulhaber.com/fileadmin/_processed_/5/a/csm_wa2_MRI-Robot_Quanser_e494be2dc9.jpg" TargetMode="External"/><Relationship Id="rId2" Type="http://schemas.openxmlformats.org/officeDocument/2006/relationships/hyperlink" Target="https://www.monteris.com/wp-content/uploads/2019/02/nb-man-home-v101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sultqd.clevelandclinic.org/wp-content/uploads/sites/2/2017/06/17-NEU-793-Onwuzulike-650x450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A2F368-EC13-6CF5-5BBE-EAB1CD0CD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r="-1" b="13027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8CEB3-3B59-BF29-B124-6178A128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Brain Tumor Ablation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884F1-D2E3-3713-FA41-A97FC86A3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Simplified Path Planning for application in brain surgery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C2971F1A-49CC-D3A4-4C5E-67B2FEC2922E}"/>
              </a:ext>
            </a:extLst>
          </p:cNvPr>
          <p:cNvSpPr txBox="1">
            <a:spLocks/>
          </p:cNvSpPr>
          <p:nvPr/>
        </p:nvSpPr>
        <p:spPr>
          <a:xfrm>
            <a:off x="5538788" y="611941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Thomas Birney and Nicholas Novak</a:t>
            </a:r>
          </a:p>
        </p:txBody>
      </p:sp>
    </p:spTree>
    <p:extLst>
      <p:ext uri="{BB962C8B-B14F-4D97-AF65-F5344CB8AC3E}">
        <p14:creationId xmlns:p14="http://schemas.microsoft.com/office/powerpoint/2010/main" val="304068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96F5E-43E7-1120-E36A-3F0BCE7B7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Results: 2D search: Full-Move Goal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96D84E-931F-D058-2B74-2BB932AF6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Two needles needed</a:t>
            </a:r>
          </a:p>
          <a:p>
            <a:r>
              <a:rPr lang="en-US" sz="2000">
                <a:solidFill>
                  <a:schemeClr val="bg1"/>
                </a:solidFill>
              </a:rPr>
              <a:t>Successful goal contact</a:t>
            </a:r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E3365AA3-6500-C2D2-0960-328ABB6E2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32" y="948119"/>
            <a:ext cx="5126736" cy="48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0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EFFC-BAAE-EE00-BBB1-F8A5B851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No Solution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6FD73-7654-AD1E-7C0A-B64746E3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/>
          <a:lstStyle/>
          <a:p>
            <a:r>
              <a:rPr lang="en-US" dirty="0"/>
              <a:t>as</a:t>
            </a:r>
          </a:p>
        </p:txBody>
      </p:sp>
    </p:spTree>
    <p:extLst>
      <p:ext uri="{BB962C8B-B14F-4D97-AF65-F5344CB8AC3E}">
        <p14:creationId xmlns:p14="http://schemas.microsoft.com/office/powerpoint/2010/main" val="43565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41CEB-5BF3-053B-0173-9C821B24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221266" cy="1344975"/>
          </a:xfrm>
        </p:spPr>
        <p:txBody>
          <a:bodyPr>
            <a:normAutofit/>
          </a:bodyPr>
          <a:lstStyle/>
          <a:p>
            <a:r>
              <a:rPr lang="en-US" sz="400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50726-D516-A9A3-ABFE-40475465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/>
              <a:t>Future work on this project will include:</a:t>
            </a:r>
          </a:p>
          <a:p>
            <a:pPr lvl="1"/>
            <a:r>
              <a:rPr lang="en-US" sz="2000"/>
              <a:t>Moving the workspace into a rectangular prism</a:t>
            </a:r>
          </a:p>
          <a:p>
            <a:pPr lvl="1"/>
            <a:r>
              <a:rPr lang="en-US" sz="2000"/>
              <a:t>Adapting workspace into a cranium shape</a:t>
            </a:r>
          </a:p>
          <a:p>
            <a:pPr lvl="1"/>
            <a:r>
              <a:rPr lang="en-US" sz="2000"/>
              <a:t>Interpreting MRI data to create an obstacle map</a:t>
            </a:r>
          </a:p>
          <a:p>
            <a:pPr lvl="1"/>
            <a:r>
              <a:rPr lang="en-US" sz="2000"/>
              <a:t>Developing a transition from the 2D to 3D search</a:t>
            </a:r>
          </a:p>
        </p:txBody>
      </p:sp>
      <p:pic>
        <p:nvPicPr>
          <p:cNvPr id="7" name="Picture 6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B8E71614-66E4-EFDD-CCBF-1FA505C13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741" y="546474"/>
            <a:ext cx="4684864" cy="2646948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B544071-CAFB-9F1B-7099-7A15FCC2C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6"/>
          <a:stretch/>
        </p:blipFill>
        <p:spPr>
          <a:xfrm>
            <a:off x="7021741" y="3958564"/>
            <a:ext cx="4684864" cy="17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4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7607-8A60-D482-405A-393F55D6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BDB31-28EA-F0C4-B736-E8CBAA13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83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A047-1D13-3F6A-E0E1-1077AA70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62B53-C846-80B3-1334-C6C2FAA4E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https://www.monteris.com/wp-content/uploads/2019/02/nb-man-home-v101.png</a:t>
            </a:r>
            <a:endParaRPr lang="en-US" dirty="0"/>
          </a:p>
          <a:p>
            <a:r>
              <a:rPr lang="en-US" dirty="0">
                <a:hlinkClick r:id="rId3"/>
              </a:rPr>
              <a:t>https://www.faulhaber.com/fileadmin/_processed_/5/a/csm_wa2_MRI-Robot_Quanser_e494be2dc9.jpg</a:t>
            </a:r>
            <a:endParaRPr lang="en-US" dirty="0"/>
          </a:p>
          <a:p>
            <a:r>
              <a:rPr lang="en-US" dirty="0">
                <a:hlinkClick r:id="rId4"/>
              </a:rPr>
              <a:t>https://consultqd.clevelandclinic.org/wp-content/uploads/sites/2/2017/06/17-NEU-793-Onwuzulike-650x450.jpg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36C8-F0CA-A75E-26F6-0A601B93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rmAutofit/>
          </a:bodyPr>
          <a:lstStyle/>
          <a:p>
            <a:r>
              <a:rPr lang="en-US"/>
              <a:t>Brain Surgery: 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5D398-9662-FB24-F370-3B3773FE8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399094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Requires brain scan</a:t>
            </a:r>
          </a:p>
          <a:p>
            <a:pPr lvl="1"/>
            <a:r>
              <a:rPr lang="en-US" sz="1800"/>
              <a:t>MRI</a:t>
            </a:r>
          </a:p>
          <a:p>
            <a:r>
              <a:rPr lang="en-US" sz="1800"/>
              <a:t>Requires path planning</a:t>
            </a:r>
          </a:p>
          <a:p>
            <a:pPr lvl="1"/>
            <a:r>
              <a:rPr lang="en-US" sz="1800"/>
              <a:t>Paths build prior to surgery by neurosurgeon</a:t>
            </a:r>
          </a:p>
          <a:p>
            <a:pPr lvl="1"/>
            <a:r>
              <a:rPr lang="en-US" sz="1800"/>
              <a:t>An extra day needed for planning</a:t>
            </a:r>
          </a:p>
          <a:p>
            <a:r>
              <a:rPr lang="en-US" sz="1800"/>
              <a:t>Requires separate operating theatre</a:t>
            </a:r>
          </a:p>
          <a:p>
            <a:pPr lvl="1"/>
            <a:r>
              <a:rPr lang="en-US" sz="1800"/>
              <a:t>Sterile operating environment for tumor removal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8A45A6-C89E-95B4-F9B0-698DF69E0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611" y="629518"/>
            <a:ext cx="4622052" cy="268079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6F898B-43FC-1FF3-4B06-C19D15CB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7612" y="4038316"/>
            <a:ext cx="4622052" cy="194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493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3199D-29E5-993A-BC80-EE6E9206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MRI-safe robots: A potential solution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9B873-F7DF-D169-E5B8-EF99D706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/>
              <a:t>To cut down on time, MRI-safe robots can be used</a:t>
            </a:r>
          </a:p>
          <a:p>
            <a:pPr lvl="1"/>
            <a:r>
              <a:rPr lang="en-US" sz="2000"/>
              <a:t>Operate in the MRI environment</a:t>
            </a:r>
          </a:p>
          <a:p>
            <a:pPr lvl="1"/>
            <a:r>
              <a:rPr lang="en-US" sz="2000"/>
              <a:t>Simultaneous with the scan</a:t>
            </a:r>
          </a:p>
          <a:p>
            <a:pPr lvl="1"/>
            <a:r>
              <a:rPr lang="en-US" sz="2000"/>
              <a:t>Minimally invasive</a:t>
            </a:r>
          </a:p>
          <a:p>
            <a:r>
              <a:rPr lang="en-US" sz="2000"/>
              <a:t>Need a planning algorithm to work in tandem with MRI scan</a:t>
            </a:r>
          </a:p>
          <a:p>
            <a:pPr lvl="1"/>
            <a:r>
              <a:rPr lang="en-US" sz="2000"/>
              <a:t>Modified RRT can be used where RRT and action-based planning are implemented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4BE94F-8E2C-7C80-FCED-7AEAC3A6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1" r="4327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95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1CFE8-BCF7-5885-86E5-0B4804EF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59" y="891540"/>
            <a:ext cx="3507415" cy="1356437"/>
          </a:xfrm>
        </p:spPr>
        <p:txBody>
          <a:bodyPr>
            <a:normAutofit/>
          </a:bodyPr>
          <a:lstStyle/>
          <a:p>
            <a:r>
              <a:rPr lang="en-US" sz="3600"/>
              <a:t>Hardware: New Syringe Robot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20E2AEF-4B9A-4866-A6A9-9503A847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white, projector&#10;&#10;Description automatically generated">
            <a:extLst>
              <a:ext uri="{FF2B5EF4-FFF2-40B4-BE49-F238E27FC236}">
                <a16:creationId xmlns:a16="http://schemas.microsoft.com/office/drawing/2014/main" id="{6B8FDAB0-8E8D-65D9-5D52-D8BEAEC7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09" y="1652912"/>
            <a:ext cx="6308205" cy="354836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5CB45-86FB-454D-3E59-7BE1444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259" y="2408844"/>
            <a:ext cx="3507415" cy="3635339"/>
          </a:xfrm>
        </p:spPr>
        <p:txBody>
          <a:bodyPr>
            <a:normAutofit/>
          </a:bodyPr>
          <a:lstStyle/>
          <a:p>
            <a:r>
              <a:rPr lang="en-US" sz="2000" dirty="0"/>
              <a:t>New developments have designed a concentric needle robot</a:t>
            </a:r>
          </a:p>
          <a:p>
            <a:pPr lvl="1"/>
            <a:r>
              <a:rPr lang="en-US" sz="2000" dirty="0"/>
              <a:t>Curving needle</a:t>
            </a:r>
          </a:p>
          <a:p>
            <a:pPr lvl="1"/>
            <a:r>
              <a:rPr lang="en-US" sz="2000" dirty="0"/>
              <a:t>Allows many different paths</a:t>
            </a:r>
          </a:p>
          <a:p>
            <a:pPr lvl="1"/>
            <a:r>
              <a:rPr lang="en-US" sz="2000" dirty="0"/>
              <a:t>If built out of aluminum, can be used with MRI</a:t>
            </a:r>
          </a:p>
          <a:p>
            <a:r>
              <a:rPr lang="en-US" sz="2000" dirty="0"/>
              <a:t>Provides basis for pathfinding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768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EDB6-B1A9-37FB-C5C5-4A1F81FF0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rmAutofit/>
          </a:bodyPr>
          <a:lstStyle/>
          <a:p>
            <a:r>
              <a:rPr lang="en-US" dirty="0"/>
              <a:t>Approach: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5512-192E-07D6-39A7-4DA512DA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399094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For simplicity of calculations, a 2D approach will be used</a:t>
            </a:r>
          </a:p>
          <a:p>
            <a:pPr lvl="1"/>
            <a:r>
              <a:rPr lang="en-US" sz="1800"/>
              <a:t>Can be adapted into 3D</a:t>
            </a:r>
          </a:p>
          <a:p>
            <a:r>
              <a:rPr lang="en-US" sz="1800"/>
              <a:t>Three needles will be implemented</a:t>
            </a:r>
          </a:p>
          <a:p>
            <a:pPr lvl="1"/>
            <a:r>
              <a:rPr lang="en-US" sz="1800"/>
              <a:t>The first one is straight</a:t>
            </a:r>
          </a:p>
          <a:p>
            <a:pPr lvl="1"/>
            <a:r>
              <a:rPr lang="en-US" sz="1800"/>
              <a:t>The following two are curved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C2565C0-AB99-394D-FD21-45732418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88" y="277192"/>
            <a:ext cx="2963434" cy="2741177"/>
          </a:xfrm>
          <a:prstGeom prst="rect">
            <a:avLst/>
          </a:prstGeom>
        </p:spPr>
      </p:pic>
      <p:pic>
        <p:nvPicPr>
          <p:cNvPr id="4101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8C890FF-B37E-912A-5E54-C06DC532D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5" t="20292" r="12094" b="7012"/>
          <a:stretch/>
        </p:blipFill>
        <p:spPr bwMode="auto">
          <a:xfrm>
            <a:off x="7596944" y="3638358"/>
            <a:ext cx="3803388" cy="274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047929-0ADE-C79D-5F83-B8E17252674B}"/>
              </a:ext>
            </a:extLst>
          </p:cNvPr>
          <p:cNvCxnSpPr>
            <a:cxnSpLocks/>
          </p:cNvCxnSpPr>
          <p:nvPr/>
        </p:nvCxnSpPr>
        <p:spPr>
          <a:xfrm>
            <a:off x="8328205" y="2328672"/>
            <a:ext cx="827987" cy="1645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85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FA6624-5545-793B-0630-D9FC3F5B0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" r="20416" b="8884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BA95B-7326-D048-FF9E-A9F50E61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Approach: First syringe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EC0C2-4D2D-B701-53E9-DE3651478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The first syringe is straight</a:t>
            </a:r>
          </a:p>
          <a:p>
            <a:pPr lvl="1"/>
            <a:r>
              <a:rPr lang="en-US" sz="1700" dirty="0"/>
              <a:t>RRT can be used to sample potential starting configurations</a:t>
            </a:r>
          </a:p>
          <a:p>
            <a:r>
              <a:rPr lang="en-US" sz="1700" dirty="0"/>
              <a:t>Also can check if the goal is reachable with a single needle</a:t>
            </a:r>
          </a:p>
          <a:p>
            <a:pPr lvl="1"/>
            <a:r>
              <a:rPr lang="en-US" sz="1300" dirty="0"/>
              <a:t>Traditional ablation methods usable</a:t>
            </a:r>
          </a:p>
        </p:txBody>
      </p:sp>
    </p:spTree>
    <p:extLst>
      <p:ext uri="{BB962C8B-B14F-4D97-AF65-F5344CB8AC3E}">
        <p14:creationId xmlns:p14="http://schemas.microsoft.com/office/powerpoint/2010/main" val="1797778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D7065-9F38-E5E4-BA06-F151905D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Approach: Curved needle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83A421-DCD6-E532-BCCC-27279B52BE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Each curved needle is curved over a circle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1200</m:t>
                        </m:r>
                      </m:num>
                      <m:den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 search will be performed along the arc length and each potential point can be tested to check for goal reachability</a:t>
                </a:r>
              </a:p>
              <a:p>
                <a:pPr lvl="1"/>
                <a:r>
                  <a:rPr lang="en-US" sz="2000" dirty="0"/>
                  <a:t>Actual curvature can be adapted based on application</a:t>
                </a:r>
              </a:p>
              <a:p>
                <a:pPr lvl="2"/>
                <a:r>
                  <a:rPr lang="en-US" dirty="0"/>
                  <a:t>Current value was inferred for testing purposes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83A421-DCD6-E532-BCCC-27279B52BE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1262" t="-1729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7ED702FB-6F4F-CEC3-3F31-BA1267D50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814899"/>
            <a:ext cx="6253212" cy="229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155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AC553-C66A-4772-15A1-9411608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Results: 2D search: Single move goal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67B2D-F262-6362-6A2E-8D50C4FE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One needle needed to reach goal</a:t>
            </a:r>
          </a:p>
          <a:p>
            <a:r>
              <a:rPr lang="en-US" sz="2000">
                <a:solidFill>
                  <a:schemeClr val="bg1"/>
                </a:solidFill>
              </a:rPr>
              <a:t>Useful for if a surgery only needs a traditional needle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E5AE1FB-8530-6B84-4E4E-3C5BD751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32" y="826358"/>
            <a:ext cx="5126736" cy="504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92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CAD70-9903-FDA8-0B57-A83AEC5F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Results: 2D search: Two-move goal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75179-8D8A-08C5-977F-CC4C9BD2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Allows minimal needles to curve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Instead of two curved needles, only one is needed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BDF10A6-3EE4-4C0D-505F-BCB32F5C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506" y="0"/>
            <a:ext cx="7215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8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430</Words>
  <Application>Microsoft Macintosh PowerPoint</Application>
  <PresentationFormat>Widescreen</PresentationFormat>
  <Paragraphs>63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Brain Tumor Ablation</vt:lpstr>
      <vt:lpstr>Brain Surgery: Background</vt:lpstr>
      <vt:lpstr>MRI-safe robots: A potential solution</vt:lpstr>
      <vt:lpstr>Hardware: New Syringe Robot</vt:lpstr>
      <vt:lpstr>Approach: 2D</vt:lpstr>
      <vt:lpstr>Approach: First syringe</vt:lpstr>
      <vt:lpstr>Approach: Curved needle</vt:lpstr>
      <vt:lpstr>Results: 2D search: Single move goal</vt:lpstr>
      <vt:lpstr>Results: 2D search: Two-move goal</vt:lpstr>
      <vt:lpstr>Results: 2D search: Full-Move Goal</vt:lpstr>
      <vt:lpstr>Results: No Solution Found</vt:lpstr>
      <vt:lpstr>Future Work</vt:lpstr>
      <vt:lpstr>Publication References</vt:lpstr>
      <vt:lpstr>Image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Ablation</dc:title>
  <dc:creator>Nicholas Novak</dc:creator>
  <cp:lastModifiedBy>Nicholas Novak</cp:lastModifiedBy>
  <cp:revision>14</cp:revision>
  <dcterms:created xsi:type="dcterms:W3CDTF">2022-05-07T19:03:22Z</dcterms:created>
  <dcterms:modified xsi:type="dcterms:W3CDTF">2022-05-08T21:59:10Z</dcterms:modified>
</cp:coreProperties>
</file>